
<file path=[Content_Types].xml><?xml version="1.0" encoding="utf-8"?>
<Types xmlns="http://schemas.openxmlformats.org/package/2006/content-types">
  <Default Extension="jfif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84" r:id="rId5"/>
    <p:sldId id="286" r:id="rId6"/>
    <p:sldId id="287" r:id="rId7"/>
    <p:sldId id="261" r:id="rId8"/>
    <p:sldId id="285" r:id="rId9"/>
    <p:sldId id="288" r:id="rId10"/>
    <p:sldId id="294" r:id="rId11"/>
    <p:sldId id="297" r:id="rId12"/>
    <p:sldId id="298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6216" userDrawn="1">
          <p15:clr>
            <a:srgbClr val="A4A3A4"/>
          </p15:clr>
        </p15:guide>
        <p15:guide id="3" pos="1440" userDrawn="1">
          <p15:clr>
            <a:srgbClr val="A4A3A4"/>
          </p15:clr>
        </p15:guide>
        <p15:guide id="4" orient="horz" pos="2352" userDrawn="1">
          <p15:clr>
            <a:srgbClr val="A4A3A4"/>
          </p15:clr>
        </p15:guide>
        <p15:guide id="5" orient="horz" pos="93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31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46A"/>
    <a:srgbClr val="97EFD3"/>
    <a:srgbClr val="F15574"/>
    <a:srgbClr val="F4EBE8"/>
    <a:srgbClr val="ECC4BF"/>
    <a:srgbClr val="C9ABA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4457" autoAdjust="0"/>
  </p:normalViewPr>
  <p:slideViewPr>
    <p:cSldViewPr snapToGrid="0" snapToObjects="1" showGuides="1">
      <p:cViewPr varScale="1">
        <p:scale>
          <a:sx n="47" d="100"/>
          <a:sy n="47" d="100"/>
        </p:scale>
        <p:origin x="1620" y="36"/>
      </p:cViewPr>
      <p:guideLst>
        <p:guide orient="horz" pos="528"/>
        <p:guide pos="6216"/>
        <p:guide pos="1440"/>
        <p:guide orient="horz" pos="2352"/>
        <p:guide orient="horz" pos="936"/>
        <p:guide pos="3840"/>
        <p:guide orient="horz" pos="3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38477584"/>
        <c:axId val="1238481520"/>
      </c:barChart>
      <c:catAx>
        <c:axId val="123847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ers Condensed Light" panose="020B0306020202040204" pitchFamily="34" charset="0"/>
                <a:ea typeface="+mn-ea"/>
                <a:cs typeface="+mn-cs"/>
              </a:defRPr>
            </a:pPr>
            <a:endParaRPr lang="en-US"/>
          </a:p>
        </c:txPr>
        <c:crossAx val="1238481520"/>
        <c:crosses val="autoZero"/>
        <c:auto val="1"/>
        <c:lblAlgn val="ctr"/>
        <c:lblOffset val="100"/>
        <c:noMultiLvlLbl val="0"/>
      </c:catAx>
      <c:valAx>
        <c:axId val="1238481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n-US"/>
          </a:p>
        </c:txPr>
        <c:crossAx val="123847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ers Condensed Light" panose="020B030602020204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0.06963</cdr:x>
      <cdr:y>0</cdr:y>
    </cdr:from>
    <cdr:to>
      <cdr:x>0.91205</cdr:x>
      <cdr:y>1</cdr:y>
    </cdr:to>
    <cdr:pic>
      <cdr:nvPicPr>
        <cdr:cNvPr id="3" name="Picture 2">
          <a:extLst xmlns:a="http://schemas.openxmlformats.org/drawingml/2006/main">
            <a:ext uri="{FF2B5EF4-FFF2-40B4-BE49-F238E27FC236}">
              <a16:creationId xmlns:a16="http://schemas.microsoft.com/office/drawing/2014/main" id="{773B5CA0-FAC0-FB3E-98DD-34B1DE63F41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66008" y="0"/>
          <a:ext cx="9267825" cy="533754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8102F-BFA3-4357-9FA0-3A064E6F1B5A}" type="datetimeFigureOut">
              <a:rPr lang="en-US" smtClean="0"/>
              <a:t>4/10/24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D3DFC-11A7-4DDF-8AEE-A5ACE051E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0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3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Canva</a:t>
            </a:r>
            <a:r>
              <a:rPr lang="el-GR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Η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Canva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είναι μια δημοφιλής πλατφόρμα σχεδίασης που παρέχει προ-σχεδιασμένα πρότυπα για αφίσες και τρίπτυχα. Μπορείτε να επιλέξετε από μια ποικιλία σχεδίων, γραμματοσειρών και εικόνων για να δημιουργήσετε το δικό σας σχέδιο.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 Spark</a:t>
            </a:r>
            <a:r>
              <a:rPr lang="el-GR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Το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 Spark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είναι μια άλλη εξαιρετική επιλογή για τη δημιουργία αφισών και τριπτύχων. Διαθέτει εύκολο στη χρήση εργαλεία σχεδίασης και μια ποικιλία προ-σχεδιασμένων προτύπων.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PosterMyWall</a:t>
            </a:r>
            <a:r>
              <a:rPr lang="el-GR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Αυτή η πλατφόρμα προσφέρει πολλά προ-σχεδιασμένα πρότυπα αφίσας και τριπτύχου, καθώς και εργαλεία επεξεργασίας για να προσαρμόσετε το σχέδιό σας σύμφωνα με τις ανάγκες σας.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Microsoft Publisher</a:t>
            </a:r>
            <a:r>
              <a:rPr lang="el-GR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Αν χρησιμοποιείτε το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Microsoft Office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το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Publisher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είναι μια εξαιρετική επιλογή για τη δημιουργία αφίσων και τριπτύχων. Παρέχει πολλά εργαλεία σχεδίασης και πρότυπα που μπορείτε να χρησιμοποιήσετε.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Google Drawings</a:t>
            </a:r>
            <a:r>
              <a:rPr lang="el-GR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Αν προτιμάτε την απλότητα των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web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based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εφαρμογών, μπορείτε να χρησιμοποιήσετε το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Google Drawings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για να δημιουργήσετε την αφίσα σας. Παρέχει βασικά εργαλεία σχεδίασης και είναι δωρεάν για χρήση με ένα λογαριασμό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Google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 Photoshop Express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 Μια ευέλικτη εφαρμογή επεξεργασίας φωτογραφιών από την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με πολλά εργαλεία επεξεργασίας και φίλτρα.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Snapseed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 Μια δημοφιλής εφαρμογή επεξεργασίας φωτογραφιών από την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Google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προσφέροντας επαγγελματικά εργαλεία επεξεργασίας και εφέ.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VSCO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 Μια εφαρμογή που επικεντρώνεται στη δημιουργία όμορφων εικόνων με ρετρό φίλτρα και εργαλεία επεξεργασίας.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 Lightroom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 Μια εφαρμογή επεξεργασίας φωτογραφιών από την </a:t>
            </a: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με προηγμένα εργαλεία επεξεργασίας και ρύθμισης χρωμάτων.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Canva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 Μια εφαρμογή σχεδιασμού για δημιουργία γραφικών, αφισών, επιχειρηματικών καρτών και άλλων σχεδιαστικών έργων.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US" sz="1800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Pixlr</a:t>
            </a:r>
            <a:r>
              <a:rPr lang="el-G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 Διαδικτυακή εφαρμογή επεξεργασίας φωτογραφιών με πολλές λειτουργίες και εφέ.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31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0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759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600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7805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8909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4831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5400719" y="1198578"/>
            <a:ext cx="6114430" cy="4794575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5196524" y="838200"/>
            <a:ext cx="6114430" cy="49149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116276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FE759-845E-6170-DB8C-EA3FA075B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51128" cy="685800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944368"/>
            <a:ext cx="4818888" cy="21305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901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55B0F1-C1EF-3790-A994-C8C4BB61CCB9}"/>
              </a:ext>
            </a:extLst>
          </p:cNvPr>
          <p:cNvCxnSpPr>
            <a:cxnSpLocks/>
          </p:cNvCxnSpPr>
          <p:nvPr/>
        </p:nvCxnSpPr>
        <p:spPr>
          <a:xfrm>
            <a:off x="4351128" y="6532618"/>
            <a:ext cx="36930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F275B-2CE9-CD3C-081E-0B79C125257E}"/>
              </a:ext>
            </a:extLst>
          </p:cNvPr>
          <p:cNvCxnSpPr>
            <a:cxnSpLocks/>
          </p:cNvCxnSpPr>
          <p:nvPr/>
        </p:nvCxnSpPr>
        <p:spPr>
          <a:xfrm>
            <a:off x="8467344" y="6527001"/>
            <a:ext cx="3724656" cy="5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023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543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1624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489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809553" y="1012104"/>
            <a:ext cx="6957749" cy="506173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600338" y="782757"/>
            <a:ext cx="6957749" cy="506173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1709928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3054096"/>
            <a:ext cx="5010912" cy="2130552"/>
          </a:xfrm>
        </p:spPr>
        <p:txBody>
          <a:bodyPr/>
          <a:lstStyle>
            <a:lvl1pPr marL="54864" indent="0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2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116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2013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843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s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94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58" r:id="rId5"/>
    <p:sldLayoutId id="2147483661" r:id="rId6"/>
    <p:sldLayoutId id="2147483663" r:id="rId7"/>
    <p:sldLayoutId id="2147483664" r:id="rId8"/>
    <p:sldLayoutId id="2147483668" r:id="rId9"/>
    <p:sldLayoutId id="2147483662" r:id="rId10"/>
    <p:sldLayoutId id="2147483653" r:id="rId11"/>
    <p:sldLayoutId id="2147483669" r:id="rId12"/>
    <p:sldLayoutId id="2147483665" r:id="rId13"/>
    <p:sldLayoutId id="2147483666" r:id="rId14"/>
    <p:sldLayoutId id="2147483667" r:id="rId15"/>
    <p:sldLayoutId id="2147483654" r:id="rId16"/>
    <p:sldLayoutId id="2147483655" r:id="rId17"/>
  </p:sldLayoutIdLs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atexnos.gr/%CE%BC%CE%B5-%CE%B1%CF%86%CE%BF%CF%81%CE%BC%CE%AE-%CF%84%CE%B7-%CF%83%CF%85%CE%B6%CE%AE%CF%84%CE%B7%CF%83%CE%B7-%CE%B3%CE%B9%CE%B1-%CF%84%CE%BF-bullyi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A4F37AB6-4681-D744-2F89-2949D0867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Σχολικός Εκφοβισμός</a:t>
            </a:r>
            <a:endParaRPr lang="en-US" dirty="0"/>
          </a:p>
        </p:txBody>
      </p:sp>
      <p:sp>
        <p:nvSpPr>
          <p:cNvPr id="26" name="Subtitle 25">
            <a:extLst>
              <a:ext uri="{FF2B5EF4-FFF2-40B4-BE49-F238E27FC236}">
                <a16:creationId xmlns:a16="http://schemas.microsoft.com/office/drawing/2014/main" id="{06930851-3EE7-5B25-F590-CCB7467A2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Καλλιώρα Δώρα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56AA163-480A-E6A7-D6D7-DA1A2E1932EA}"/>
              </a:ext>
            </a:extLst>
          </p:cNvPr>
          <p:cNvPicPr>
            <a:picLocks noGrp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6515067" y="812292"/>
            <a:ext cx="4213893" cy="4927326"/>
          </a:xfrm>
        </p:spPr>
      </p:pic>
    </p:spTree>
    <p:extLst>
      <p:ext uri="{BB962C8B-B14F-4D97-AF65-F5344CB8AC3E}">
        <p14:creationId xmlns:p14="http://schemas.microsoft.com/office/powerpoint/2010/main" val="409702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861">
        <p14:doors dir="vert"/>
      </p:transition>
    </mc:Choice>
    <mc:Fallback xmlns="">
      <p:transition spd="slow" advTm="4861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4C5B759-93CB-5B5A-B1D2-2E3C42747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10" y="1901952"/>
            <a:ext cx="4873752" cy="1709928"/>
          </a:xfrm>
        </p:spPr>
        <p:txBody>
          <a:bodyPr/>
          <a:lstStyle/>
          <a:p>
            <a:r>
              <a:rPr lang="el-GR" sz="5400" dirty="0"/>
              <a:t>Σας Ευχαριστούμε</a:t>
            </a:r>
            <a:endParaRPr lang="en-US" sz="54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F202EA5-5721-9414-AB1B-97642FF5117E}"/>
              </a:ext>
            </a:extLst>
          </p:cNvPr>
          <p:cNvPicPr preferRelativeResize="0">
            <a:picLocks noGrp="1"/>
          </p:cNvPicPr>
          <p:nvPr>
            <p:ph type="pic" sz="quarter" idx="10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6205738" y="812292"/>
            <a:ext cx="4873752" cy="4928616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B4A150-9F0B-C985-C006-32B9D5C8B621}"/>
              </a:ext>
            </a:extLst>
          </p:cNvPr>
          <p:cNvSpPr txBox="1"/>
          <p:nvPr/>
        </p:nvSpPr>
        <p:spPr>
          <a:xfrm>
            <a:off x="6205738" y="5740908"/>
            <a:ext cx="48737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atexnos.gr/%CE%BC%CE%B5-%CE%B1%CF%86%CE%BF%CF%81%CE%BC%CE%AE-%CF%84%CE%B7-%CF%83%CF%85%CE%B6%CE%AE%CF%84%CE%B7%CF%83%CE%B7-%CE%B3%CE%B9%CE%B1-%CF%84%CE%BF-bullying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97583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888">
        <p15:prstTrans prst="fracture"/>
      </p:transition>
    </mc:Choice>
    <mc:Fallback xmlns="">
      <p:transition spd="slow" advTm="388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3421-27E8-64F7-C72E-A20B3B5B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Τί θα συζητήσουμε…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CC227-AEF6-4194-577B-C14BE9F08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1DEE7-E7EE-60E4-4393-4B4043EFAC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E0F31-9524-2A85-6CB5-22AF4974A1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9D4236D-E11C-38FC-772B-CE89036002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C2164E-29EB-0A75-9DCC-C2F08040A5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974E3C-F63F-9F93-EE35-CD5E465CD0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l-GR" dirty="0"/>
              <a:t>φυλάδια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2D95C9-142A-BF9A-3602-F4AB1160817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906480"/>
          </a:xfrm>
        </p:spPr>
        <p:txBody>
          <a:bodyPr/>
          <a:lstStyle/>
          <a:p>
            <a:r>
              <a:rPr lang="el-GR" dirty="0"/>
              <a:t>Πώς τα δημιουργούμε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2F5204-1928-06AD-9878-6DD27D5DF27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1"/>
            <a:ext cx="1947672" cy="906479"/>
          </a:xfrm>
        </p:spPr>
        <p:txBody>
          <a:bodyPr/>
          <a:lstStyle/>
          <a:p>
            <a:r>
              <a:rPr lang="el-GR" dirty="0"/>
              <a:t>το σκεπτικό μας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4977FAA-28B8-34BB-09CE-CCE6C8C73D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20086" cy="1250862"/>
          </a:xfrm>
        </p:spPr>
        <p:txBody>
          <a:bodyPr/>
          <a:lstStyle/>
          <a:p>
            <a:r>
              <a:rPr lang="el-GR" dirty="0"/>
              <a:t>Πώς λειτούργησε στη τάξη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9D1FB0-0B3C-DCCA-CB4F-4FEAE1317B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2339912" cy="1250862"/>
          </a:xfrm>
        </p:spPr>
        <p:txBody>
          <a:bodyPr/>
          <a:lstStyle/>
          <a:p>
            <a:r>
              <a:rPr lang="el-GR" dirty="0"/>
              <a:t>Αναστοχασμός  &amp; </a:t>
            </a:r>
            <a:endParaRPr lang="en-US" dirty="0"/>
          </a:p>
          <a:p>
            <a:r>
              <a:rPr lang="el-GR" dirty="0"/>
              <a:t>ένα παιχνίδι </a:t>
            </a:r>
            <a:endParaRPr lang="en-US" dirty="0"/>
          </a:p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EB92BE4-4ECF-AA5A-EBFA-AC2DBA93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E3B97B2-F540-9F02-5569-597A7E7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Σχολικός Εκφοβισμός</a:t>
            </a:r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A1C40B-4426-2DD0-CFB0-3E30E9C2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6819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9218">
        <p:checker/>
      </p:transition>
    </mc:Choice>
    <mc:Fallback xmlns="">
      <p:transition spd="slow" advTm="9218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72EA7-7448-EA7A-DE1C-33CD1331C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5"/>
            <a:ext cx="4873752" cy="1528455"/>
          </a:xfrm>
        </p:spPr>
        <p:txBody>
          <a:bodyPr/>
          <a:lstStyle/>
          <a:p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25C49-A1AB-D377-2071-D29B1E667A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365125" cy="247650"/>
          </a:xfrm>
        </p:spPr>
        <p:txBody>
          <a:bodyPr/>
          <a:lstStyle/>
          <a:p>
            <a:fld id="{8D0AFDD5-844D-364D-8AEC-50CF4D36D55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63ED0A61-351C-97E4-9974-368C374F7120}"/>
              </a:ext>
            </a:extLst>
          </p:cNvPr>
          <p:cNvPicPr preferRelativeResize="0">
            <a:picLocks noGrp="1"/>
          </p:cNvPicPr>
          <p:nvPr>
            <p:ph type="pic" sz="quarter" idx="10"/>
          </p:nvPr>
        </p:nvPicPr>
        <p:blipFill rotWithShape="1">
          <a:blip r:embed="rId2"/>
          <a:srcRect l="2" r="-2089"/>
          <a:stretch/>
        </p:blipFill>
        <p:spPr>
          <a:xfrm>
            <a:off x="2133600" y="1315330"/>
            <a:ext cx="7945119" cy="4044461"/>
          </a:xfrm>
        </p:spPr>
      </p:pic>
    </p:spTree>
    <p:extLst>
      <p:ext uri="{BB962C8B-B14F-4D97-AF65-F5344CB8AC3E}">
        <p14:creationId xmlns:p14="http://schemas.microsoft.com/office/powerpoint/2010/main" val="378000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9906">
        <p14:vortex dir="r"/>
      </p:transition>
    </mc:Choice>
    <mc:Fallback xmlns="">
      <p:transition spd="slow" advTm="9906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3" descr="bar chart&#10;">
            <a:extLst>
              <a:ext uri="{FF2B5EF4-FFF2-40B4-BE49-F238E27FC236}">
                <a16:creationId xmlns:a16="http://schemas.microsoft.com/office/drawing/2014/main" id="{7E0EC39C-E7E1-4A4A-B298-8D66CD618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18243"/>
              </p:ext>
            </p:extLst>
          </p:nvPr>
        </p:nvGraphicFramePr>
        <p:xfrm>
          <a:off x="595312" y="633046"/>
          <a:ext cx="11001375" cy="5337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5AE64-060D-5DA2-F1C8-F32CD829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4037D-4CE3-17DC-7A2A-64E8120A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Σχολικός Εκφοβισμός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7F9DE-790E-73FB-5997-D28667522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108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494">
        <p14:shred/>
      </p:transition>
    </mc:Choice>
    <mc:Fallback xmlns="">
      <p:transition spd="slow" advTm="1049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68D10-52FC-614F-89A5-4F793BEF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40677"/>
            <a:ext cx="3017520" cy="2437931"/>
          </a:xfrm>
        </p:spPr>
        <p:txBody>
          <a:bodyPr/>
          <a:lstStyle/>
          <a:p>
            <a:r>
              <a:rPr lang="el-GR" sz="4000" dirty="0"/>
              <a:t>Με ποιές εφαρμογές φτιάχνω τα φυλλάδια</a:t>
            </a:r>
            <a:r>
              <a:rPr lang="en-US" sz="4000" dirty="0"/>
              <a:t>;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C5FD85-E72E-D48C-0D76-91EA62829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2996417"/>
            <a:ext cx="2980944" cy="3322087"/>
          </a:xfrm>
        </p:spPr>
        <p:txBody>
          <a:bodyPr/>
          <a:lstStyle/>
          <a:p>
            <a:r>
              <a:rPr lang="en-US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Canva</a:t>
            </a:r>
            <a:r>
              <a:rPr lang="el-GR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Picsart</a:t>
            </a:r>
            <a:endParaRPr lang="en-US" sz="2000" b="1" dirty="0">
              <a:solidFill>
                <a:srgbClr val="0D0D0D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 Spark</a:t>
            </a:r>
            <a:r>
              <a:rPr lang="el-GR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PosterMyWall</a:t>
            </a:r>
            <a:r>
              <a:rPr lang="en-US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Microsoft Publisher, Google Drawings, Adobe Photoshop Express, </a:t>
            </a:r>
          </a:p>
          <a:p>
            <a:r>
              <a:rPr lang="en-US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Snapseed, </a:t>
            </a:r>
          </a:p>
          <a:p>
            <a:r>
              <a:rPr lang="en-US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Adobe Lightroom,</a:t>
            </a:r>
          </a:p>
          <a:p>
            <a:r>
              <a:rPr lang="en-US" sz="2000" b="1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Pixlr</a:t>
            </a:r>
            <a:endParaRPr lang="en-US" altLang="zh-CN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F3747DB-593B-6557-669F-785E96FBD44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-1163" t="3578" r="1163" b="-3578"/>
          <a:stretch/>
        </p:blipFill>
        <p:spPr>
          <a:xfrm>
            <a:off x="5001768" y="420624"/>
            <a:ext cx="5897880" cy="589788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752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371">
        <p:dissolve/>
      </p:transition>
    </mc:Choice>
    <mc:Fallback xmlns="">
      <p:transition spd="slow" advTm="5371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02FC-1940-72AB-8671-0839E2CF02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“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6FC47-3017-DA16-F8BF-CBFF553CB9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”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07AC1F3-FBD2-24FF-608E-1D301D27921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38200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C00235-80DB-8E65-4FFA-23DF4C0DE0E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364480" y="6400904"/>
            <a:ext cx="1463040" cy="24688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0E4D9-A114-4773-6B3B-37FA10EAB08F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10629145" y="6400904"/>
            <a:ext cx="640080" cy="246888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F27D89D-FE57-6389-6DC3-61AA8B73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φυλλαδια αυτά αποτέλεσαν το ερέθισμα...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88997"/>
      </p:ext>
    </p:extLst>
  </p:cSld>
  <p:clrMapOvr>
    <a:masterClrMapping/>
  </p:clrMapOvr>
  <p:transition spd="slow" advTm="4972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239520"/>
            <a:ext cx="4959821" cy="812800"/>
          </a:xfrm>
        </p:spPr>
        <p:txBody>
          <a:bodyPr/>
          <a:lstStyle/>
          <a:p>
            <a:r>
              <a:rPr lang="el-GR" sz="5400" dirty="0"/>
              <a:t>Για συζήτηση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052320"/>
            <a:ext cx="4818888" cy="356616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kern="0" dirty="0">
                <a:solidFill>
                  <a:srgbClr val="121512"/>
                </a:solidFill>
                <a:effectLst/>
                <a:latin typeface="Inter Fallback"/>
                <a:ea typeface="Times New Roman" panose="02020603050405020304" pitchFamily="18" charset="0"/>
                <a:cs typeface="Times New Roman" panose="02020603050405020304" pitchFamily="18" charset="0"/>
              </a:rPr>
              <a:t>Ποιοι πιστεύετε ότι είναι οι κύριοι παράγοντες που οδηγούν σε σχολικό εκφοβισμό στο λύκειο;</a:t>
            </a:r>
            <a:endParaRPr lang="en-US" sz="1800" kern="100" dirty="0">
              <a:solidFill>
                <a:srgbClr val="12151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kern="0" dirty="0">
                <a:solidFill>
                  <a:srgbClr val="121512"/>
                </a:solidFill>
                <a:effectLst/>
                <a:latin typeface="Inter Fallback"/>
                <a:ea typeface="Times New Roman" panose="02020603050405020304" pitchFamily="18" charset="0"/>
                <a:cs typeface="Times New Roman" panose="02020603050405020304" pitchFamily="18" charset="0"/>
              </a:rPr>
              <a:t>Πώς νοιώθετε ως μαθητές όταν αντιμετωπίζετε σχολική βία;</a:t>
            </a:r>
            <a:endParaRPr lang="en-US" sz="1800" kern="100" dirty="0">
              <a:solidFill>
                <a:srgbClr val="12151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kern="0" dirty="0">
                <a:solidFill>
                  <a:srgbClr val="121512"/>
                </a:solidFill>
                <a:effectLst/>
                <a:latin typeface="Inter Fallback"/>
                <a:ea typeface="Times New Roman" panose="02020603050405020304" pitchFamily="18" charset="0"/>
                <a:cs typeface="Times New Roman" panose="02020603050405020304" pitchFamily="18" charset="0"/>
              </a:rPr>
              <a:t>Ποιοι πιστεύετε ότι πρέπει να είναι ο ρόλος των εκπαιδευτικών στην αντιμετώπιση του σχολικού εκφοβισμού;</a:t>
            </a:r>
            <a:endParaRPr lang="en-US" sz="1800" kern="100" dirty="0">
              <a:solidFill>
                <a:srgbClr val="12151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kern="0" dirty="0">
                <a:solidFill>
                  <a:srgbClr val="121512"/>
                </a:solidFill>
                <a:effectLst/>
                <a:latin typeface="Inter Fallback"/>
                <a:ea typeface="Times New Roman" panose="02020603050405020304" pitchFamily="18" charset="0"/>
                <a:cs typeface="Times New Roman" panose="02020603050405020304" pitchFamily="18" charset="0"/>
              </a:rPr>
              <a:t>Ποιες είναι οι πιθανές συνέπειες της σχολικής βίας για τους μαθητές; </a:t>
            </a:r>
            <a:endParaRPr lang="en-US" sz="1800" kern="100" dirty="0">
              <a:solidFill>
                <a:srgbClr val="12151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F867F0A7-34D4-6FEE-FC83-FD9D7C8A38E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/>
          <a:stretch/>
        </p:blipFill>
        <p:spPr>
          <a:xfrm>
            <a:off x="0" y="0"/>
            <a:ext cx="4818888" cy="6858000"/>
          </a:xfrm>
        </p:spPr>
      </p:pic>
    </p:spTree>
    <p:extLst>
      <p:ext uri="{BB962C8B-B14F-4D97-AF65-F5344CB8AC3E}">
        <p14:creationId xmlns:p14="http://schemas.microsoft.com/office/powerpoint/2010/main" val="59172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5186">
        <p14:glitter pattern="hexagon"/>
      </p:transition>
    </mc:Choice>
    <mc:Fallback xmlns="">
      <p:transition spd="slow" advTm="5186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3C8D-C3F1-9927-AE92-6F62B1D2B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3" y="0"/>
            <a:ext cx="4332514" cy="6705600"/>
          </a:xfrm>
        </p:spPr>
        <p:txBody>
          <a:bodyPr/>
          <a:lstStyle/>
          <a:p>
            <a:r>
              <a:rPr lang="el-GR" dirty="0"/>
              <a:t> </a:t>
            </a:r>
            <a:r>
              <a:rPr lang="el-GR" sz="4800" dirty="0"/>
              <a:t>ένα παιχνίδι</a:t>
            </a:r>
            <a:br>
              <a:rPr lang="en-US" sz="4800" dirty="0"/>
            </a:br>
            <a:r>
              <a:rPr lang="el-GR" sz="4800" dirty="0"/>
              <a:t> </a:t>
            </a:r>
            <a:r>
              <a:rPr lang="en-US" sz="4800" dirty="0"/>
              <a:t>Kahoot</a:t>
            </a:r>
            <a:r>
              <a:rPr lang="el-GR" sz="4800" dirty="0"/>
              <a:t> &amp; ένα </a:t>
            </a:r>
            <a:r>
              <a:rPr lang="en-US" sz="4800" dirty="0" err="1"/>
              <a:t>Wordpress</a:t>
            </a:r>
            <a:r>
              <a:rPr lang="en-US" sz="4800" dirty="0"/>
              <a:t> site</a:t>
            </a:r>
            <a:r>
              <a:rPr lang="el-GR" sz="4800" dirty="0"/>
              <a:t>, καθώς και ένα </a:t>
            </a:r>
            <a:r>
              <a:rPr lang="en-US" sz="4800" dirty="0"/>
              <a:t>QR Code </a:t>
            </a:r>
            <a:r>
              <a:rPr lang="el-GR" sz="4800" dirty="0"/>
              <a:t>για εύκολη πρόσβαση</a:t>
            </a:r>
            <a:br>
              <a:rPr lang="en-US" sz="4800" dirty="0"/>
            </a:br>
            <a:endParaRPr lang="en-US" sz="4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06B4CBA-8646-EE82-7B27-BA3FBA89464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-2" t="-1" r="-2963" b="-3920"/>
          <a:stretch/>
        </p:blipFill>
        <p:spPr>
          <a:xfrm>
            <a:off x="5001768" y="420624"/>
            <a:ext cx="5889752" cy="6437376"/>
          </a:xfrm>
        </p:spPr>
      </p:pic>
    </p:spTree>
    <p:extLst>
      <p:ext uri="{BB962C8B-B14F-4D97-AF65-F5344CB8AC3E}">
        <p14:creationId xmlns:p14="http://schemas.microsoft.com/office/powerpoint/2010/main" val="804502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302">
        <p15:prstTrans prst="pageCurlDouble"/>
      </p:transition>
    </mc:Choice>
    <mc:Fallback xmlns="">
      <p:transition spd="slow" advTm="1302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4F7FC1-E3E7-2E0C-7174-FE377D63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3378200"/>
          </a:xfrm>
        </p:spPr>
        <p:txBody>
          <a:bodyPr/>
          <a:lstStyle/>
          <a:p>
            <a:r>
              <a:rPr lang="el-GR" dirty="0"/>
              <a:t>Σχολικός Εκφοβισμός</a:t>
            </a:r>
            <a:endParaRPr lang="en-US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91683581-862D-535C-8461-F90F17AB578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413" r="24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47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FA78568-A730-4D3B-A489-FD854E912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D90517-43A3-4BC6-B197-5C7B7D3DBCA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1D9A46C-D3F3-4D45-B248-B831C6B5FC85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{6DB453D9-D398-4FB3-A7E5-8600D3BCF254}tf11429527_win32</Template>
  <TotalTime>162</TotalTime>
  <Words>447</Words>
  <Application>Microsoft Office PowerPoint</Application>
  <PresentationFormat>Widescreen</PresentationFormat>
  <Paragraphs>58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Σχολικός Εκφοβισμός</vt:lpstr>
      <vt:lpstr>Τί θα συζητήσουμε…</vt:lpstr>
      <vt:lpstr>PowerPoint Presentation</vt:lpstr>
      <vt:lpstr>PowerPoint Presentation</vt:lpstr>
      <vt:lpstr>Με ποιές εφαρμογές φτιάχνω τα φυλλάδια;</vt:lpstr>
      <vt:lpstr>Τα φυλλαδια αυτά αποτέλεσαν το ερέθισμα...</vt:lpstr>
      <vt:lpstr>Για συζήτηση </vt:lpstr>
      <vt:lpstr> ένα παιχνίδι  Kahoot &amp; ένα Wordpress site, καθώς και ένα QR Code για εύκολη πρόσβαση </vt:lpstr>
      <vt:lpstr>Σχολικός Εκφοβισμός</vt:lpstr>
      <vt:lpstr>Σας Ευχαριστούμε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Σχολικός Εκφοβισμός</dc:title>
  <dc:creator>dora kalliora</dc:creator>
  <cp:lastModifiedBy>ΘΕΟΔΩΡΑ ΚΑΛΛΙΩΡΑ</cp:lastModifiedBy>
  <cp:revision>5</cp:revision>
  <dcterms:created xsi:type="dcterms:W3CDTF">2024-04-09T19:18:14Z</dcterms:created>
  <dcterms:modified xsi:type="dcterms:W3CDTF">2024-04-10T10:02:24Z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